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7" r:id="rId2"/>
    <p:sldId id="258" r:id="rId3"/>
    <p:sldId id="262" r:id="rId4"/>
    <p:sldId id="259" r:id="rId5"/>
    <p:sldId id="261" r:id="rId6"/>
    <p:sldId id="273"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showGuides="1">
      <p:cViewPr varScale="1">
        <p:scale>
          <a:sx n="78" d="100"/>
          <a:sy n="78" d="100"/>
        </p:scale>
        <p:origin x="2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89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261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019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24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78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239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9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080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t>9/7/2022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558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t>9/7/2022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3056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62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9/7/2022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751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988" y="3114675"/>
            <a:ext cx="8378319" cy="1107996"/>
          </a:xfrm>
          <a:prstGeom prst="rect">
            <a:avLst/>
          </a:prstGeom>
          <a:noFill/>
        </p:spPr>
        <p:txBody>
          <a:bodyPr wrap="none" rtlCol="0">
            <a:spAutoFit/>
          </a:bodyPr>
          <a:lstStyle/>
          <a:p>
            <a:r>
              <a:rPr lang="en-US" sz="6600" dirty="0" smtClean="0"/>
              <a:t>Speaking and Writing </a:t>
            </a:r>
            <a:endParaRPr lang="en-US" sz="6600" dirty="0"/>
          </a:p>
        </p:txBody>
      </p:sp>
    </p:spTree>
    <p:extLst>
      <p:ext uri="{BB962C8B-B14F-4D97-AF65-F5344CB8AC3E}">
        <p14:creationId xmlns:p14="http://schemas.microsoft.com/office/powerpoint/2010/main" val="333613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5" y="411250"/>
            <a:ext cx="8701087" cy="5216813"/>
          </a:xfrm>
          <a:prstGeom prst="rect">
            <a:avLst/>
          </a:prstGeom>
        </p:spPr>
        <p:txBody>
          <a:bodyPr wrap="square">
            <a:spAutoFit/>
          </a:bodyPr>
          <a:lstStyle/>
          <a:p>
            <a:pPr fontAlgn="base">
              <a:spcAft>
                <a:spcPts val="900"/>
              </a:spcAft>
            </a:pPr>
            <a:r>
              <a:rPr lang="en-US" sz="2400" cap="all" dirty="0">
                <a:solidFill>
                  <a:schemeClr val="tx2">
                    <a:lumMod val="25000"/>
                  </a:schemeClr>
                </a:solidFill>
                <a:latin typeface="Roboto Slab"/>
                <a:ea typeface="Times New Roman" panose="02020603050405020304" pitchFamily="18" charset="0"/>
              </a:rPr>
              <a:t>4) </a:t>
            </a:r>
            <a:r>
              <a:rPr lang="en-US" sz="2400" cap="all" dirty="0">
                <a:solidFill>
                  <a:schemeClr val="tx2">
                    <a:lumMod val="25000"/>
                  </a:schemeClr>
                </a:solidFill>
                <a:highlight>
                  <a:srgbClr val="00FFFF"/>
                </a:highlight>
                <a:latin typeface="Roboto Slab"/>
                <a:ea typeface="Times New Roman" panose="02020603050405020304" pitchFamily="18" charset="0"/>
              </a:rPr>
              <a:t>CITIES WITH HIGH LEVELS OF BICYCLE USAGE</a:t>
            </a:r>
            <a:r>
              <a:rPr lang="en-US" sz="2400" cap="all" dirty="0">
                <a:solidFill>
                  <a:schemeClr val="tx2">
                    <a:lumMod val="25000"/>
                  </a:schemeClr>
                </a:solidFill>
                <a:latin typeface="Roboto Slab"/>
                <a:ea typeface="Times New Roman" panose="02020603050405020304" pitchFamily="18" charset="0"/>
              </a:rPr>
              <a:t> </a:t>
            </a:r>
            <a:r>
              <a:rPr lang="en-US" sz="2400" cap="all" dirty="0">
                <a:solidFill>
                  <a:schemeClr val="tx2">
                    <a:lumMod val="25000"/>
                  </a:schemeClr>
                </a:solidFill>
                <a:highlight>
                  <a:srgbClr val="FF0000"/>
                </a:highlight>
                <a:latin typeface="Roboto Slab"/>
                <a:ea typeface="Times New Roman" panose="02020603050405020304" pitchFamily="18" charset="0"/>
              </a:rPr>
              <a:t>CAN BE EFFICIENT</a:t>
            </a:r>
            <a:r>
              <a:rPr lang="en-US" sz="2400" cap="all" dirty="0">
                <a:solidFill>
                  <a:schemeClr val="tx2">
                    <a:lumMod val="25000"/>
                  </a:schemeClr>
                </a:solidFill>
                <a:latin typeface="Roboto Slab"/>
                <a:ea typeface="Times New Roman" panose="02020603050405020304" pitchFamily="18" charset="0"/>
              </a:rPr>
              <a:t> </a:t>
            </a:r>
            <a:r>
              <a:rPr lang="en-US" sz="2400" cap="all" dirty="0">
                <a:solidFill>
                  <a:schemeClr val="tx2">
                    <a:lumMod val="25000"/>
                  </a:schemeClr>
                </a:solidFill>
                <a:highlight>
                  <a:srgbClr val="FF00FF"/>
                </a:highlight>
                <a:latin typeface="Roboto Slab"/>
                <a:ea typeface="Times New Roman" panose="02020603050405020304" pitchFamily="18" charset="0"/>
              </a:rPr>
              <a:t>EVEN WHEN</a:t>
            </a:r>
            <a:r>
              <a:rPr lang="en-US" sz="2400" cap="all" dirty="0">
                <a:solidFill>
                  <a:schemeClr val="tx2">
                    <a:lumMod val="25000"/>
                  </a:schemeClr>
                </a:solidFill>
                <a:latin typeface="Roboto Slab"/>
                <a:ea typeface="Times New Roman" panose="02020603050405020304" pitchFamily="18" charset="0"/>
              </a:rPr>
              <a:t> </a:t>
            </a:r>
            <a:r>
              <a:rPr lang="en-US" sz="2400" cap="all" dirty="0">
                <a:solidFill>
                  <a:schemeClr val="tx2">
                    <a:lumMod val="25000"/>
                  </a:schemeClr>
                </a:solidFill>
                <a:highlight>
                  <a:srgbClr val="FFFF00"/>
                </a:highlight>
                <a:latin typeface="Roboto Slab"/>
                <a:ea typeface="Times New Roman" panose="02020603050405020304" pitchFamily="18" charset="0"/>
              </a:rPr>
              <a:t>PUBLIC TRANSPORT</a:t>
            </a:r>
            <a:r>
              <a:rPr lang="en-US" sz="2400" cap="all" dirty="0">
                <a:solidFill>
                  <a:schemeClr val="tx2">
                    <a:lumMod val="25000"/>
                  </a:schemeClr>
                </a:solidFill>
                <a:latin typeface="Roboto Slab"/>
                <a:ea typeface="Times New Roman" panose="02020603050405020304" pitchFamily="18" charset="0"/>
              </a:rPr>
              <a:t> IS ONLY </a:t>
            </a:r>
            <a:r>
              <a:rPr lang="en-US" sz="2400" cap="all" dirty="0">
                <a:solidFill>
                  <a:schemeClr val="tx2">
                    <a:lumMod val="25000"/>
                  </a:schemeClr>
                </a:solidFill>
                <a:highlight>
                  <a:srgbClr val="00FF00"/>
                </a:highlight>
                <a:latin typeface="Roboto Slab"/>
                <a:ea typeface="Times New Roman" panose="02020603050405020304" pitchFamily="18" charset="0"/>
              </a:rPr>
              <a:t>AVERAGELY GOOD</a:t>
            </a:r>
            <a:r>
              <a:rPr lang="en-US" sz="2400" cap="all" dirty="0">
                <a:solidFill>
                  <a:schemeClr val="tx2">
                    <a:lumMod val="25000"/>
                  </a:schemeClr>
                </a:solidFill>
                <a:latin typeface="Roboto Slab"/>
                <a:ea typeface="Times New Roman" panose="02020603050405020304" pitchFamily="18" charset="0"/>
              </a:rPr>
              <a:t>.</a:t>
            </a:r>
            <a:endParaRPr lang="en-US" sz="2400" b="1"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2400" dirty="0">
                <a:solidFill>
                  <a:schemeClr val="tx2">
                    <a:lumMod val="25000"/>
                  </a:schemeClr>
                </a:solidFill>
                <a:latin typeface="Raleway"/>
                <a:ea typeface="Times New Roman" panose="02020603050405020304" pitchFamily="18" charset="0"/>
              </a:rPr>
              <a:t>Keywords: bicycle usage, public transport, averagely good</a:t>
            </a:r>
            <a:endParaRPr lang="en-US" sz="2400"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2400" dirty="0">
                <a:solidFill>
                  <a:schemeClr val="tx2">
                    <a:lumMod val="25000"/>
                  </a:schemeClr>
                </a:solidFill>
                <a:latin typeface="Raleway"/>
                <a:ea typeface="Times New Roman" panose="02020603050405020304" pitchFamily="18" charset="0"/>
              </a:rPr>
              <a:t>it is stated that: “Bicycle use was not included in the study but Newman noted that the two most “</a:t>
            </a:r>
            <a:r>
              <a:rPr lang="en-US" sz="2400" dirty="0">
                <a:solidFill>
                  <a:schemeClr val="tx2">
                    <a:lumMod val="25000"/>
                  </a:schemeClr>
                </a:solidFill>
                <a:highlight>
                  <a:srgbClr val="00FFFF"/>
                </a:highlight>
                <a:latin typeface="Raleway"/>
                <a:ea typeface="Times New Roman" panose="02020603050405020304" pitchFamily="18" charset="0"/>
              </a:rPr>
              <a:t>bicycle friendly” cities</a:t>
            </a:r>
            <a:r>
              <a:rPr lang="en-US" sz="2400" dirty="0">
                <a:solidFill>
                  <a:schemeClr val="tx2">
                    <a:lumMod val="25000"/>
                  </a:schemeClr>
                </a:solidFill>
                <a:latin typeface="Raleway"/>
                <a:ea typeface="Times New Roman" panose="02020603050405020304" pitchFamily="18" charset="0"/>
              </a:rPr>
              <a:t> considered – Amsterdam and Copenhagen -</a:t>
            </a:r>
            <a:r>
              <a:rPr lang="en-US" sz="2400" dirty="0">
                <a:solidFill>
                  <a:schemeClr val="tx2">
                    <a:lumMod val="25000"/>
                  </a:schemeClr>
                </a:solidFill>
                <a:highlight>
                  <a:srgbClr val="FF0000"/>
                </a:highlight>
                <a:latin typeface="Raleway"/>
                <a:ea typeface="Times New Roman" panose="02020603050405020304" pitchFamily="18" charset="0"/>
              </a:rPr>
              <a:t>were very efficient</a:t>
            </a:r>
            <a:r>
              <a:rPr lang="en-US" sz="2400" dirty="0">
                <a:solidFill>
                  <a:schemeClr val="tx2">
                    <a:lumMod val="25000"/>
                  </a:schemeClr>
                </a:solidFill>
                <a:latin typeface="Raleway"/>
                <a:ea typeface="Times New Roman" panose="02020603050405020304" pitchFamily="18" charset="0"/>
              </a:rPr>
              <a:t>, </a:t>
            </a:r>
            <a:r>
              <a:rPr lang="en-US" sz="2400" dirty="0">
                <a:solidFill>
                  <a:schemeClr val="tx2">
                    <a:lumMod val="25000"/>
                  </a:schemeClr>
                </a:solidFill>
                <a:highlight>
                  <a:srgbClr val="FF00FF"/>
                </a:highlight>
                <a:latin typeface="Raleway"/>
                <a:ea typeface="Times New Roman" panose="02020603050405020304" pitchFamily="18" charset="0"/>
              </a:rPr>
              <a:t>even though</a:t>
            </a:r>
            <a:r>
              <a:rPr lang="en-US" sz="2400" dirty="0">
                <a:solidFill>
                  <a:schemeClr val="tx2">
                    <a:lumMod val="25000"/>
                  </a:schemeClr>
                </a:solidFill>
                <a:latin typeface="Raleway"/>
                <a:ea typeface="Times New Roman" panose="02020603050405020304" pitchFamily="18" charset="0"/>
              </a:rPr>
              <a:t> their </a:t>
            </a:r>
            <a:r>
              <a:rPr lang="en-US" sz="2400" dirty="0">
                <a:solidFill>
                  <a:schemeClr val="tx2">
                    <a:lumMod val="25000"/>
                  </a:schemeClr>
                </a:solidFill>
                <a:highlight>
                  <a:srgbClr val="FFFF00"/>
                </a:highlight>
                <a:latin typeface="Raleway"/>
                <a:ea typeface="Times New Roman" panose="02020603050405020304" pitchFamily="18" charset="0"/>
              </a:rPr>
              <a:t>public transport systems</a:t>
            </a:r>
            <a:r>
              <a:rPr lang="en-US" sz="2400" dirty="0">
                <a:solidFill>
                  <a:schemeClr val="tx2">
                    <a:lumMod val="25000"/>
                  </a:schemeClr>
                </a:solidFill>
                <a:latin typeface="Raleway"/>
                <a:ea typeface="Times New Roman" panose="02020603050405020304" pitchFamily="18" charset="0"/>
              </a:rPr>
              <a:t> were “</a:t>
            </a:r>
            <a:r>
              <a:rPr lang="en-US" sz="2400" dirty="0">
                <a:solidFill>
                  <a:schemeClr val="tx2">
                    <a:lumMod val="25000"/>
                  </a:schemeClr>
                </a:solidFill>
                <a:highlight>
                  <a:srgbClr val="00FF00"/>
                </a:highlight>
                <a:latin typeface="Raleway"/>
                <a:ea typeface="Times New Roman" panose="02020603050405020304" pitchFamily="18" charset="0"/>
              </a:rPr>
              <a:t>reasonable but not special</a:t>
            </a:r>
            <a:r>
              <a:rPr lang="en-US" sz="2400" dirty="0">
                <a:solidFill>
                  <a:schemeClr val="tx2">
                    <a:lumMod val="25000"/>
                  </a:schemeClr>
                </a:solidFill>
                <a:latin typeface="Raleway"/>
                <a:ea typeface="Times New Roman" panose="02020603050405020304" pitchFamily="18" charset="0"/>
              </a:rPr>
              <a:t>”.”</a:t>
            </a:r>
            <a:endParaRPr lang="en-US" sz="2400"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2400" dirty="0" smtClean="0">
                <a:solidFill>
                  <a:schemeClr val="tx2">
                    <a:lumMod val="25000"/>
                  </a:schemeClr>
                </a:solidFill>
                <a:latin typeface="Raleway"/>
                <a:ea typeface="Times New Roman" panose="02020603050405020304" pitchFamily="18" charset="0"/>
              </a:rPr>
              <a:t>+ </a:t>
            </a:r>
            <a:r>
              <a:rPr lang="en-US" sz="2400" dirty="0">
                <a:solidFill>
                  <a:schemeClr val="tx2">
                    <a:lumMod val="25000"/>
                  </a:schemeClr>
                </a:solidFill>
                <a:latin typeface="Raleway"/>
                <a:ea typeface="Times New Roman" panose="02020603050405020304" pitchFamily="18" charset="0"/>
              </a:rPr>
              <a:t>Cities with high levels of bicycle usage = bicycle friendly cities</a:t>
            </a:r>
            <a:endParaRPr lang="en-US" sz="2400"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2400" dirty="0">
                <a:solidFill>
                  <a:schemeClr val="tx2">
                    <a:lumMod val="25000"/>
                  </a:schemeClr>
                </a:solidFill>
                <a:latin typeface="Raleway"/>
                <a:ea typeface="Times New Roman" panose="02020603050405020304" pitchFamily="18" charset="0"/>
              </a:rPr>
              <a:t>+ averagely good = reasonable but not special</a:t>
            </a:r>
            <a:endParaRPr lang="en-US" sz="2400" dirty="0">
              <a:solidFill>
                <a:schemeClr val="tx2">
                  <a:lumMod val="2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51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6" y="407417"/>
            <a:ext cx="11458574" cy="5324535"/>
          </a:xfrm>
          <a:prstGeom prst="rect">
            <a:avLst/>
          </a:prstGeom>
        </p:spPr>
        <p:txBody>
          <a:bodyPr wrap="square">
            <a:spAutoFit/>
          </a:bodyPr>
          <a:lstStyle/>
          <a:p>
            <a:pPr fontAlgn="base">
              <a:spcAft>
                <a:spcPts val="900"/>
              </a:spcAft>
            </a:pPr>
            <a:r>
              <a:rPr lang="en-US" sz="3200" cap="all" dirty="0">
                <a:solidFill>
                  <a:schemeClr val="tx2">
                    <a:lumMod val="25000"/>
                  </a:schemeClr>
                </a:solidFill>
                <a:latin typeface="Roboto Slab"/>
                <a:ea typeface="Times New Roman" panose="02020603050405020304" pitchFamily="18" charset="0"/>
              </a:rPr>
              <a:t>5)</a:t>
            </a:r>
            <a:r>
              <a:rPr lang="en-US" sz="3200" cap="all" dirty="0">
                <a:solidFill>
                  <a:schemeClr val="tx2">
                    <a:lumMod val="25000"/>
                  </a:schemeClr>
                </a:solidFill>
                <a:highlight>
                  <a:srgbClr val="FFFF00"/>
                </a:highlight>
                <a:latin typeface="Roboto Slab"/>
                <a:ea typeface="Times New Roman" panose="02020603050405020304" pitchFamily="18" charset="0"/>
              </a:rPr>
              <a:t>FOR THE EARLIEST TRIBES</a:t>
            </a:r>
            <a:r>
              <a:rPr lang="en-US" sz="3200" cap="all" dirty="0">
                <a:solidFill>
                  <a:schemeClr val="tx2">
                    <a:lumMod val="25000"/>
                  </a:schemeClr>
                </a:solidFill>
                <a:latin typeface="Roboto Slab"/>
                <a:ea typeface="Times New Roman" panose="02020603050405020304" pitchFamily="18" charset="0"/>
              </a:rPr>
              <a:t>, </a:t>
            </a:r>
            <a:r>
              <a:rPr lang="en-US" sz="3200" cap="all" dirty="0">
                <a:solidFill>
                  <a:schemeClr val="tx2">
                    <a:lumMod val="25000"/>
                  </a:schemeClr>
                </a:solidFill>
                <a:highlight>
                  <a:srgbClr val="00FF00"/>
                </a:highlight>
                <a:latin typeface="Roboto Slab"/>
                <a:ea typeface="Times New Roman" panose="02020603050405020304" pitchFamily="18" charset="0"/>
              </a:rPr>
              <a:t>THE CONCEPT OF SUFFICIENCY WAS MORE IMPORTANT THAN THE CONCEPT OF QUANTITY</a:t>
            </a:r>
            <a:r>
              <a:rPr lang="en-US" sz="3200" cap="all" dirty="0">
                <a:solidFill>
                  <a:schemeClr val="tx2">
                    <a:lumMod val="25000"/>
                  </a:schemeClr>
                </a:solidFill>
                <a:latin typeface="Roboto Slab"/>
                <a:ea typeface="Times New Roman" panose="02020603050405020304" pitchFamily="18" charset="0"/>
              </a:rPr>
              <a:t>.</a:t>
            </a:r>
            <a:endParaRPr lang="en-US" sz="3200" b="1"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3200" dirty="0">
                <a:solidFill>
                  <a:schemeClr val="tx2">
                    <a:lumMod val="25000"/>
                  </a:schemeClr>
                </a:solidFill>
                <a:latin typeface="Raleway"/>
                <a:ea typeface="Times New Roman" panose="02020603050405020304" pitchFamily="18" charset="0"/>
              </a:rPr>
              <a:t>Keywords: earliest tribes, sufficiency, quantity</a:t>
            </a:r>
            <a:endParaRPr lang="en-US" sz="3200" dirty="0">
              <a:solidFill>
                <a:schemeClr val="tx2">
                  <a:lumMod val="25000"/>
                </a:schemeClr>
              </a:solidFill>
              <a:latin typeface="Times New Roman" panose="02020603050405020304" pitchFamily="18" charset="0"/>
              <a:ea typeface="Times New Roman" panose="02020603050405020304" pitchFamily="18" charset="0"/>
            </a:endParaRPr>
          </a:p>
          <a:p>
            <a:pPr fontAlgn="base">
              <a:spcAft>
                <a:spcPts val="1500"/>
              </a:spcAft>
            </a:pPr>
            <a:r>
              <a:rPr lang="en-US" sz="3200" dirty="0">
                <a:solidFill>
                  <a:schemeClr val="tx2">
                    <a:lumMod val="25000"/>
                  </a:schemeClr>
                </a:solidFill>
                <a:latin typeface="Raleway"/>
                <a:ea typeface="Times New Roman" panose="02020603050405020304" pitchFamily="18" charset="0"/>
              </a:rPr>
              <a:t> “Even </a:t>
            </a:r>
            <a:r>
              <a:rPr lang="en-US" sz="3200" dirty="0">
                <a:solidFill>
                  <a:schemeClr val="tx2">
                    <a:lumMod val="25000"/>
                  </a:schemeClr>
                </a:solidFill>
                <a:highlight>
                  <a:srgbClr val="FFFF00"/>
                </a:highlight>
                <a:latin typeface="Raleway"/>
                <a:ea typeface="Times New Roman" panose="02020603050405020304" pitchFamily="18" charset="0"/>
              </a:rPr>
              <a:t>the earliest of tribes</a:t>
            </a:r>
            <a:r>
              <a:rPr lang="en-US" sz="3200" dirty="0">
                <a:solidFill>
                  <a:schemeClr val="tx2">
                    <a:lumMod val="25000"/>
                  </a:schemeClr>
                </a:solidFill>
                <a:latin typeface="Raleway"/>
                <a:ea typeface="Times New Roman" panose="02020603050405020304" pitchFamily="18" charset="0"/>
              </a:rPr>
              <a:t> </a:t>
            </a:r>
            <a:r>
              <a:rPr lang="en-US" sz="3200" dirty="0">
                <a:solidFill>
                  <a:schemeClr val="tx2">
                    <a:lumMod val="25000"/>
                  </a:schemeClr>
                </a:solidFill>
                <a:highlight>
                  <a:srgbClr val="00FF00"/>
                </a:highlight>
                <a:latin typeface="Raleway"/>
                <a:ea typeface="Times New Roman" panose="02020603050405020304" pitchFamily="18" charset="0"/>
              </a:rPr>
              <a:t>had a system of numeration that, if not advanced, was sufficient for the tasks that they had to perform. Our ancestors had little use for actual numbers; instead their considerations would have been more of the kind Is this enough</a:t>
            </a:r>
            <a:r>
              <a:rPr lang="en-US" sz="3200" dirty="0" smtClean="0">
                <a:solidFill>
                  <a:schemeClr val="tx2">
                    <a:lumMod val="25000"/>
                  </a:schemeClr>
                </a:solidFill>
                <a:highlight>
                  <a:srgbClr val="00FF00"/>
                </a:highlight>
                <a:latin typeface="Raleway"/>
                <a:ea typeface="Times New Roman" panose="02020603050405020304" pitchFamily="18" charset="0"/>
              </a:rPr>
              <a:t>? rather </a:t>
            </a:r>
            <a:r>
              <a:rPr lang="en-US" sz="3200" dirty="0">
                <a:solidFill>
                  <a:schemeClr val="tx2">
                    <a:lumMod val="25000"/>
                  </a:schemeClr>
                </a:solidFill>
                <a:highlight>
                  <a:srgbClr val="00FF00"/>
                </a:highlight>
                <a:latin typeface="Raleway"/>
                <a:ea typeface="Times New Roman" panose="02020603050405020304" pitchFamily="18" charset="0"/>
              </a:rPr>
              <a:t>than How many? when they were engaged in food gathering, for example.”</a:t>
            </a:r>
            <a:r>
              <a:rPr lang="en-US" sz="3200" dirty="0">
                <a:solidFill>
                  <a:schemeClr val="tx2">
                    <a:lumMod val="25000"/>
                  </a:schemeClr>
                </a:solidFill>
                <a:latin typeface="Raleway"/>
                <a:ea typeface="Times New Roman" panose="02020603050405020304" pitchFamily="18" charset="0"/>
              </a:rPr>
              <a:t> </a:t>
            </a:r>
            <a:endParaRPr lang="en-US" sz="3200" dirty="0">
              <a:solidFill>
                <a:schemeClr val="tx2">
                  <a:lumMod val="2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036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3" y="0"/>
            <a:ext cx="12034837" cy="6955750"/>
          </a:xfrm>
          <a:prstGeom prst="rect">
            <a:avLst/>
          </a:prstGeom>
        </p:spPr>
        <p:txBody>
          <a:bodyPr wrap="square">
            <a:spAutoFit/>
          </a:bodyPr>
          <a:lstStyle/>
          <a:p>
            <a:pPr fontAlgn="base">
              <a:spcAft>
                <a:spcPts val="1500"/>
              </a:spcAft>
            </a:pPr>
            <a:r>
              <a:rPr lang="en-US" sz="3600" dirty="0">
                <a:latin typeface="Raleway"/>
                <a:ea typeface="Times New Roman" panose="02020603050405020304" pitchFamily="18" charset="0"/>
              </a:rPr>
              <a:t>6)</a:t>
            </a:r>
            <a:r>
              <a:rPr lang="en-US" sz="3600" b="1" cap="all" dirty="0">
                <a:latin typeface="Roboto Slab"/>
                <a:ea typeface="Times New Roman" panose="02020603050405020304" pitchFamily="18" charset="0"/>
              </a:rPr>
              <a:t>SOME  PEOPLEs</a:t>
            </a:r>
            <a:r>
              <a:rPr lang="en-US" sz="3600" cap="all" dirty="0">
                <a:latin typeface="Roboto Slab"/>
                <a:ea typeface="Times New Roman" panose="02020603050405020304" pitchFamily="18" charset="0"/>
              </a:rPr>
              <a:t>  WITH  SIMPLE  NUMBER  SYSTEMS  USE  BODY  LANGUAGE  TO  PREVENT  MISUNDERSTANDING  OF EXPRESSIONS OF NUMBERS.</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Keywords: body language, misunderstanding</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It is stated in the third paragraph that: “But in real situations the number and words are often accompanied by gestures to help resolve any confusion.” The writer then describes a specific example of a situation using body language to express number.</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 body language ~ gestures</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 prevent misunderstanding ~ resolve any </a:t>
            </a:r>
            <a:r>
              <a:rPr lang="en-US" sz="3600" dirty="0" smtClean="0">
                <a:latin typeface="Raleway"/>
                <a:ea typeface="Times New Roman" panose="02020603050405020304" pitchFamily="18" charset="0"/>
              </a:rPr>
              <a:t>confusion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009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2275"/>
            <a:ext cx="12192000" cy="5940088"/>
          </a:xfrm>
          <a:prstGeom prst="rect">
            <a:avLst/>
          </a:prstGeom>
        </p:spPr>
        <p:txBody>
          <a:bodyPr wrap="square">
            <a:spAutoFit/>
          </a:bodyPr>
          <a:lstStyle/>
          <a:p>
            <a:pPr fontAlgn="base">
              <a:spcAft>
                <a:spcPts val="900"/>
              </a:spcAft>
            </a:pPr>
            <a:r>
              <a:rPr lang="en-US" sz="4000" cap="all" dirty="0">
                <a:latin typeface="Roboto Slab"/>
                <a:ea typeface="Times New Roman" panose="02020603050405020304" pitchFamily="18" charset="0"/>
              </a:rPr>
              <a:t>7)IN GENERAL, PEOPLE IN SEVENTH-CENTURY EUROPE HAD POOR COUNTING ABILITY.</a:t>
            </a:r>
            <a:endParaRPr lang="en-US" sz="4000" b="1" dirty="0">
              <a:latin typeface="Times New Roman" panose="02020603050405020304" pitchFamily="18" charset="0"/>
              <a:ea typeface="Times New Roman" panose="02020603050405020304" pitchFamily="18" charset="0"/>
            </a:endParaRPr>
          </a:p>
          <a:p>
            <a:pPr fontAlgn="base">
              <a:spcAft>
                <a:spcPts val="1500"/>
              </a:spcAft>
            </a:pPr>
            <a:r>
              <a:rPr lang="en-US" sz="4000" dirty="0">
                <a:latin typeface="Raleway"/>
                <a:ea typeface="Times New Roman" panose="02020603050405020304" pitchFamily="18" charset="0"/>
              </a:rPr>
              <a:t>Keywords: seventh-century Europe, counting ability</a:t>
            </a:r>
            <a:endParaRPr lang="en-US" sz="4000" dirty="0">
              <a:latin typeface="Times New Roman" panose="02020603050405020304" pitchFamily="18" charset="0"/>
              <a:ea typeface="Times New Roman" panose="02020603050405020304" pitchFamily="18" charset="0"/>
            </a:endParaRPr>
          </a:p>
          <a:p>
            <a:pPr fontAlgn="base">
              <a:spcAft>
                <a:spcPts val="1500"/>
              </a:spcAft>
            </a:pPr>
            <a:r>
              <a:rPr lang="en-US" sz="4000" dirty="0">
                <a:latin typeface="Raleway"/>
                <a:ea typeface="Times New Roman" panose="02020603050405020304" pitchFamily="18" charset="0"/>
              </a:rPr>
              <a:t>Continue to examine paragraph 4, and we find that: “The average person in the seventh century in Europe was not as familiar with numbers as we are today. In fact, to qualify as a witness in a court of law a man had to be able to count to nine.” So, people in seventh-century Europe had poor counting ability.</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398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0"/>
            <a:ext cx="12172950" cy="6201698"/>
          </a:xfrm>
          <a:prstGeom prst="rect">
            <a:avLst/>
          </a:prstGeom>
        </p:spPr>
        <p:txBody>
          <a:bodyPr wrap="square">
            <a:spAutoFit/>
          </a:bodyPr>
          <a:lstStyle/>
          <a:p>
            <a:pPr fontAlgn="base">
              <a:spcAft>
                <a:spcPts val="900"/>
              </a:spcAft>
            </a:pPr>
            <a:r>
              <a:rPr lang="en-US" sz="3200" cap="all" dirty="0">
                <a:latin typeface="Roboto Slab"/>
                <a:ea typeface="Times New Roman" panose="02020603050405020304" pitchFamily="18" charset="0"/>
              </a:rPr>
              <a:t>8)THE TSIMSHIAN LANGUAGE CONTAINS BOTH OLDER AND NEWER SYSTEMS OF COUNTING.</a:t>
            </a:r>
            <a:endParaRPr lang="en-US" sz="3200" b="1" dirty="0">
              <a:latin typeface="Times New Roman" panose="02020603050405020304" pitchFamily="18" charset="0"/>
              <a:ea typeface="Times New Roman" panose="02020603050405020304" pitchFamily="18" charset="0"/>
            </a:endParaRPr>
          </a:p>
          <a:p>
            <a:pPr fontAlgn="base">
              <a:spcAft>
                <a:spcPts val="1500"/>
              </a:spcAft>
            </a:pPr>
            <a:r>
              <a:rPr lang="en-US" sz="3200" dirty="0">
                <a:latin typeface="Raleway"/>
                <a:ea typeface="Times New Roman" panose="02020603050405020304" pitchFamily="18" charset="0"/>
              </a:rPr>
              <a:t>Keywords: Tsimshian, older and newer</a:t>
            </a:r>
            <a:endParaRPr lang="en-US" sz="3200" dirty="0">
              <a:latin typeface="Times New Roman" panose="02020603050405020304" pitchFamily="18" charset="0"/>
              <a:ea typeface="Times New Roman" panose="02020603050405020304" pitchFamily="18" charset="0"/>
            </a:endParaRPr>
          </a:p>
          <a:p>
            <a:pPr fontAlgn="base">
              <a:spcAft>
                <a:spcPts val="1500"/>
              </a:spcAft>
            </a:pPr>
            <a:r>
              <a:rPr lang="en-US" sz="3200" dirty="0">
                <a:latin typeface="Raleway"/>
                <a:ea typeface="Times New Roman" panose="02020603050405020304" pitchFamily="18" charset="0"/>
              </a:rPr>
              <a:t>After listing seven distinct sets of words for numbers according to the class of item in the Tsimshian language, the writer says: “It seems that the last is a later development while the first six groups show the relics of an older system.”  The last set is used “…for counting when no particular object is being numerated”.</a:t>
            </a:r>
            <a:endParaRPr lang="en-US" sz="3200" dirty="0">
              <a:latin typeface="Times New Roman" panose="02020603050405020304" pitchFamily="18" charset="0"/>
              <a:ea typeface="Times New Roman" panose="02020603050405020304" pitchFamily="18" charset="0"/>
            </a:endParaRPr>
          </a:p>
          <a:p>
            <a:pPr fontAlgn="base">
              <a:spcAft>
                <a:spcPts val="1500"/>
              </a:spcAft>
            </a:pPr>
            <a:r>
              <a:rPr lang="en-US" sz="3200" dirty="0">
                <a:latin typeface="Raleway"/>
                <a:ea typeface="Times New Roman" panose="02020603050405020304" pitchFamily="18" charset="0"/>
              </a:rPr>
              <a:t>+ system of counting = numeration system</a:t>
            </a:r>
            <a:endParaRPr lang="en-US" sz="3200" dirty="0">
              <a:latin typeface="Times New Roman" panose="02020603050405020304" pitchFamily="18" charset="0"/>
              <a:ea typeface="Times New Roman" panose="02020603050405020304" pitchFamily="18" charset="0"/>
            </a:endParaRPr>
          </a:p>
          <a:p>
            <a:pPr fontAlgn="base">
              <a:spcAft>
                <a:spcPts val="1500"/>
              </a:spcAft>
            </a:pPr>
            <a:r>
              <a:rPr lang="en-US" sz="3200" dirty="0">
                <a:latin typeface="Raleway"/>
                <a:ea typeface="Times New Roman" panose="02020603050405020304" pitchFamily="18" charset="0"/>
              </a:rPr>
              <a:t>So the Tsimshian language contains both older and newer systems of counting.</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236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1174"/>
            <a:ext cx="12192000" cy="5716950"/>
          </a:xfrm>
          <a:prstGeom prst="rect">
            <a:avLst/>
          </a:prstGeom>
        </p:spPr>
        <p:txBody>
          <a:bodyPr wrap="square">
            <a:spAutoFit/>
          </a:bodyPr>
          <a:lstStyle/>
          <a:p>
            <a:pPr fontAlgn="base">
              <a:spcAft>
                <a:spcPts val="900"/>
              </a:spcAft>
            </a:pPr>
            <a:r>
              <a:rPr lang="en-US" sz="2800" cap="all" dirty="0">
                <a:latin typeface="Roboto Slab"/>
                <a:ea typeface="Times New Roman" panose="02020603050405020304" pitchFamily="18" charset="0"/>
              </a:rPr>
              <a:t>9)IT IS IMPORTANT TO UNDERSTAND HOW THE FIRST AUDIENCE REACTED TO THE CINEMA.</a:t>
            </a:r>
            <a:endParaRPr lang="en-US" sz="2800" b="1" dirty="0">
              <a:latin typeface="Times New Roman" panose="02020603050405020304" pitchFamily="18" charset="0"/>
              <a:ea typeface="Times New Roman" panose="02020603050405020304" pitchFamily="18" charset="0"/>
            </a:endParaRPr>
          </a:p>
          <a:p>
            <a:pPr fontAlgn="base">
              <a:spcAft>
                <a:spcPts val="1500"/>
              </a:spcAft>
            </a:pPr>
            <a:r>
              <a:rPr lang="en-US" sz="2800" dirty="0">
                <a:latin typeface="Raleway"/>
                <a:ea typeface="Times New Roman" panose="02020603050405020304" pitchFamily="18" charset="0"/>
              </a:rPr>
              <a:t>Keywords: first audience, understand, reacted.</a:t>
            </a:r>
            <a:endParaRPr lang="en-US" sz="2800" dirty="0">
              <a:latin typeface="Times New Roman" panose="02020603050405020304" pitchFamily="18" charset="0"/>
              <a:ea typeface="Times New Roman" panose="02020603050405020304" pitchFamily="18" charset="0"/>
            </a:endParaRPr>
          </a:p>
          <a:p>
            <a:pPr fontAlgn="base">
              <a:spcAft>
                <a:spcPts val="1500"/>
              </a:spcAft>
            </a:pPr>
            <a:r>
              <a:rPr lang="en-US" sz="2800" dirty="0">
                <a:latin typeface="Raleway"/>
                <a:ea typeface="Times New Roman" panose="02020603050405020304" pitchFamily="18" charset="0"/>
              </a:rPr>
              <a:t>In paragraph B, the writer says that “…But it is worth trying, for to understand the initial shock of those images is to understand the extraordinary power and magic of cinema…”</a:t>
            </a:r>
            <a:endParaRPr lang="en-US" sz="2800" dirty="0">
              <a:latin typeface="Times New Roman" panose="02020603050405020304" pitchFamily="18" charset="0"/>
              <a:ea typeface="Times New Roman" panose="02020603050405020304" pitchFamily="18" charset="0"/>
            </a:endParaRPr>
          </a:p>
          <a:p>
            <a:pPr fontAlgn="base">
              <a:spcAft>
                <a:spcPts val="1500"/>
              </a:spcAft>
            </a:pPr>
            <a:r>
              <a:rPr lang="en-US" sz="2800" dirty="0">
                <a:latin typeface="Raleway"/>
                <a:ea typeface="Times New Roman" panose="02020603050405020304" pitchFamily="18" charset="0"/>
              </a:rPr>
              <a:t>“The  initial  shock  of  those  images”  refers  to  “how  the  first  audience  reacted  to  the  cinema”.  So  the  given statement agrees with the view of the writer.</a:t>
            </a:r>
            <a:endParaRPr lang="en-US" sz="2800" dirty="0">
              <a:latin typeface="Times New Roman" panose="02020603050405020304" pitchFamily="18" charset="0"/>
              <a:ea typeface="Times New Roman" panose="02020603050405020304" pitchFamily="18" charset="0"/>
            </a:endParaRPr>
          </a:p>
          <a:p>
            <a:pPr fontAlgn="base">
              <a:spcAft>
                <a:spcPts val="1500"/>
              </a:spcAft>
            </a:pPr>
            <a:r>
              <a:rPr lang="en-US" sz="2800" dirty="0">
                <a:latin typeface="Raleway"/>
                <a:ea typeface="Times New Roman" panose="02020603050405020304" pitchFamily="18" charset="0"/>
              </a:rPr>
              <a:t>+ important = worth trying</a:t>
            </a:r>
            <a:endParaRPr lang="en-US" sz="2800" dirty="0">
              <a:latin typeface="Times New Roman" panose="02020603050405020304" pitchFamily="18" charset="0"/>
              <a:ea typeface="Times New Roman" panose="02020603050405020304" pitchFamily="18" charset="0"/>
            </a:endParaRPr>
          </a:p>
          <a:p>
            <a:pPr fontAlgn="base">
              <a:spcAft>
                <a:spcPts val="1500"/>
              </a:spcAft>
            </a:pPr>
            <a:r>
              <a:rPr lang="en-US" sz="2800" dirty="0">
                <a:latin typeface="Raleway"/>
                <a:ea typeface="Times New Roman" panose="02020603050405020304" pitchFamily="18" charset="0"/>
              </a:rPr>
              <a:t>+first = initial</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830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5203"/>
            <a:ext cx="12192000" cy="5463034"/>
          </a:xfrm>
          <a:prstGeom prst="rect">
            <a:avLst/>
          </a:prstGeom>
        </p:spPr>
        <p:txBody>
          <a:bodyPr wrap="square">
            <a:spAutoFit/>
          </a:bodyPr>
          <a:lstStyle/>
          <a:p>
            <a:pPr fontAlgn="base">
              <a:spcAft>
                <a:spcPts val="1500"/>
              </a:spcAft>
            </a:pPr>
            <a:r>
              <a:rPr lang="en-US" sz="3600" cap="all" dirty="0" smtClean="0">
                <a:latin typeface="Roboto Slab"/>
                <a:ea typeface="Times New Roman" panose="02020603050405020304" pitchFamily="18" charset="0"/>
              </a:rPr>
              <a:t>10) SOME </a:t>
            </a:r>
            <a:r>
              <a:rPr lang="en-US" sz="3600" cap="all" dirty="0">
                <a:latin typeface="Roboto Slab"/>
                <a:ea typeface="Times New Roman" panose="02020603050405020304" pitchFamily="18" charset="0"/>
              </a:rPr>
              <a:t>EMPLOYEES CAN FEEL MANIPULATED WHEN ASKED TO PARTICIPATE IN GOAL-SETTING.</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Keywords: manipulated, participate in goal-setting</a:t>
            </a:r>
            <a:endParaRPr lang="en-US" sz="3600" dirty="0">
              <a:latin typeface="Times New Roman" panose="02020603050405020304" pitchFamily="18" charset="0"/>
              <a:ea typeface="Times New Roman" panose="02020603050405020304" pitchFamily="18" charset="0"/>
            </a:endParaRPr>
          </a:p>
          <a:p>
            <a:pPr fontAlgn="base">
              <a:spcAft>
                <a:spcPts val="1500"/>
              </a:spcAft>
            </a:pPr>
            <a:r>
              <a:rPr lang="en-US" sz="3600" dirty="0">
                <a:latin typeface="Raleway"/>
                <a:ea typeface="Times New Roman" panose="02020603050405020304" pitchFamily="18" charset="0"/>
              </a:rPr>
              <a:t>Look at the paragraph of Key Point Two, in which it is said that:  “If participation (in goal-setting) and the culture are incongruous, employees are likely to perceive the participation process as manipulative …” So, this means that some employees can feel manipulated when asked to participate in goal-setting.</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202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844" y="1044059"/>
            <a:ext cx="11585906" cy="3970318"/>
          </a:xfrm>
          <a:prstGeom prst="rect">
            <a:avLst/>
          </a:prstGeom>
        </p:spPr>
        <p:txBody>
          <a:bodyPr wrap="square">
            <a:spAutoFit/>
          </a:bodyPr>
          <a:lstStyle/>
          <a:p>
            <a:pPr>
              <a:buFont typeface="Arial" panose="020B0604020202020204" pitchFamily="34" charset="0"/>
              <a:buChar char="•"/>
            </a:pPr>
            <a:r>
              <a:rPr lang="en-GB" sz="2800" dirty="0" smtClean="0">
                <a:solidFill>
                  <a:srgbClr val="002060"/>
                </a:solidFill>
              </a:rPr>
              <a:t>Though</a:t>
            </a:r>
            <a:r>
              <a:rPr lang="en-GB" sz="2800" dirty="0" smtClean="0"/>
              <a:t> </a:t>
            </a:r>
            <a:r>
              <a:rPr lang="en-GB" sz="2800" dirty="0"/>
              <a:t>he was </a:t>
            </a:r>
            <a:r>
              <a:rPr lang="en-GB" sz="2800" dirty="0" smtClean="0"/>
              <a:t>wealthy, </a:t>
            </a:r>
            <a:r>
              <a:rPr lang="en-GB" sz="2800" dirty="0"/>
              <a:t>he was still unhappy</a:t>
            </a:r>
            <a:r>
              <a:rPr lang="en-GB" sz="2800" dirty="0" smtClean="0"/>
              <a:t>.</a:t>
            </a:r>
          </a:p>
          <a:p>
            <a:pPr>
              <a:buFont typeface="Arial" panose="020B0604020202020204" pitchFamily="34" charset="0"/>
              <a:buChar char="•"/>
            </a:pPr>
            <a:r>
              <a:rPr lang="en-GB" sz="2800" dirty="0" smtClean="0"/>
              <a:t>He </a:t>
            </a:r>
            <a:r>
              <a:rPr lang="en-GB" sz="2800" dirty="0"/>
              <a:t>was still </a:t>
            </a:r>
            <a:r>
              <a:rPr lang="en-GB" sz="2800" dirty="0" smtClean="0"/>
              <a:t>unhappy </a:t>
            </a:r>
            <a:r>
              <a:rPr lang="en-GB" sz="2800" dirty="0">
                <a:solidFill>
                  <a:srgbClr val="002060"/>
                </a:solidFill>
              </a:rPr>
              <a:t>Though</a:t>
            </a:r>
            <a:r>
              <a:rPr lang="en-GB" sz="2800" dirty="0"/>
              <a:t> he was </a:t>
            </a:r>
            <a:r>
              <a:rPr lang="en-GB" sz="2800" dirty="0" smtClean="0"/>
              <a:t>wealthy.</a:t>
            </a:r>
            <a:endParaRPr lang="en-GB" sz="2800" dirty="0"/>
          </a:p>
          <a:p>
            <a:pPr>
              <a:buFont typeface="Arial" panose="020B0604020202020204" pitchFamily="34" charset="0"/>
              <a:buChar char="•"/>
            </a:pPr>
            <a:r>
              <a:rPr lang="en-GB" sz="2800" dirty="0">
                <a:solidFill>
                  <a:srgbClr val="002060"/>
                </a:solidFill>
              </a:rPr>
              <a:t>Although</a:t>
            </a:r>
            <a:r>
              <a:rPr lang="en-GB" sz="2800" dirty="0"/>
              <a:t> it was very long, the movie was still enjoyable.</a:t>
            </a:r>
          </a:p>
          <a:p>
            <a:pPr>
              <a:buFont typeface="Arial" panose="020B0604020202020204" pitchFamily="34" charset="0"/>
              <a:buChar char="•"/>
            </a:pPr>
            <a:r>
              <a:rPr lang="en-GB" sz="2800" dirty="0">
                <a:solidFill>
                  <a:srgbClr val="002060"/>
                </a:solidFill>
              </a:rPr>
              <a:t>Even though </a:t>
            </a:r>
            <a:r>
              <a:rPr lang="en-GB" sz="2800" dirty="0"/>
              <a:t>he's thoroughly trained, he still makes a lot of mistakes.</a:t>
            </a:r>
          </a:p>
          <a:p>
            <a:pPr>
              <a:buFont typeface="Arial" panose="020B0604020202020204" pitchFamily="34" charset="0"/>
              <a:buChar char="•"/>
            </a:pPr>
            <a:r>
              <a:rPr lang="en-GB" sz="2800" dirty="0" smtClean="0">
                <a:solidFill>
                  <a:srgbClr val="002060"/>
                </a:solidFill>
              </a:rPr>
              <a:t>Even so/if </a:t>
            </a:r>
            <a:r>
              <a:rPr lang="en-GB" sz="2800" dirty="0"/>
              <a:t>my friends begged me, I chose not to go to the reunion.</a:t>
            </a:r>
          </a:p>
          <a:p>
            <a:pPr>
              <a:buFont typeface="Arial" panose="020B0604020202020204" pitchFamily="34" charset="0"/>
              <a:buChar char="•"/>
            </a:pPr>
            <a:r>
              <a:rPr lang="en-GB" sz="2800" dirty="0">
                <a:solidFill>
                  <a:srgbClr val="002060"/>
                </a:solidFill>
                <a:latin typeface="Helvetica Neue"/>
              </a:rPr>
              <a:t>When</a:t>
            </a:r>
            <a:r>
              <a:rPr lang="en-GB" sz="2800" dirty="0">
                <a:latin typeface="Helvetica Neue"/>
              </a:rPr>
              <a:t> she was younger, she believed in fairy tales</a:t>
            </a:r>
            <a:r>
              <a:rPr lang="en-GB" sz="2800" dirty="0" smtClean="0">
                <a:latin typeface="Helvetica Neue"/>
              </a:rPr>
              <a:t>.</a:t>
            </a:r>
          </a:p>
          <a:p>
            <a:pPr>
              <a:buFont typeface="Arial" panose="020B0604020202020204" pitchFamily="34" charset="0"/>
              <a:buChar char="•"/>
            </a:pPr>
            <a:r>
              <a:rPr lang="en-GB" sz="2800" dirty="0">
                <a:solidFill>
                  <a:srgbClr val="002060"/>
                </a:solidFill>
              </a:rPr>
              <a:t>As</a:t>
            </a:r>
            <a:r>
              <a:rPr lang="en-GB" sz="2800" dirty="0"/>
              <a:t> she was bright and ambitious, she became a manager in no time.</a:t>
            </a:r>
          </a:p>
          <a:p>
            <a:pPr>
              <a:buFont typeface="Arial" panose="020B0604020202020204" pitchFamily="34" charset="0"/>
              <a:buChar char="•"/>
            </a:pPr>
            <a:r>
              <a:rPr lang="en-GB" sz="2800" dirty="0">
                <a:solidFill>
                  <a:srgbClr val="002060"/>
                </a:solidFill>
              </a:rPr>
              <a:t>Since</a:t>
            </a:r>
            <a:r>
              <a:rPr lang="en-GB" sz="2800" dirty="0"/>
              <a:t> winter is coming, I think I'll knit a warm </a:t>
            </a:r>
            <a:r>
              <a:rPr lang="en-GB" sz="2800" dirty="0" smtClean="0"/>
              <a:t>sweater.</a:t>
            </a:r>
          </a:p>
          <a:p>
            <a:pPr>
              <a:buFont typeface="Arial" panose="020B0604020202020204" pitchFamily="34" charset="0"/>
              <a:buChar char="•"/>
            </a:pPr>
            <a:r>
              <a:rPr lang="en-GB" sz="2800" dirty="0" smtClean="0">
                <a:solidFill>
                  <a:srgbClr val="002060"/>
                </a:solidFill>
              </a:rPr>
              <a:t>Because</a:t>
            </a:r>
            <a:r>
              <a:rPr lang="en-GB" sz="2800" dirty="0" smtClean="0"/>
              <a:t> </a:t>
            </a:r>
            <a:r>
              <a:rPr lang="en-GB" sz="2800" dirty="0"/>
              <a:t>my coffee was too cold, I heated it in the microwave</a:t>
            </a:r>
            <a:r>
              <a:rPr lang="en-GB" sz="2800" dirty="0" smtClean="0"/>
              <a:t>.</a:t>
            </a:r>
            <a:endParaRPr lang="en-GB" sz="2800" dirty="0">
              <a:latin typeface="Helvetica Neue"/>
            </a:endParaRPr>
          </a:p>
        </p:txBody>
      </p:sp>
    </p:spTree>
    <p:extLst>
      <p:ext uri="{BB962C8B-B14F-4D97-AF65-F5344CB8AC3E}">
        <p14:creationId xmlns:p14="http://schemas.microsoft.com/office/powerpoint/2010/main" val="8467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25" t="3285" r="2841" b="2225"/>
          <a:stretch/>
        </p:blipFill>
        <p:spPr>
          <a:xfrm>
            <a:off x="0" y="0"/>
            <a:ext cx="12192000" cy="6858000"/>
          </a:xfrm>
          <a:prstGeom prst="rect">
            <a:avLst/>
          </a:prstGeom>
        </p:spPr>
      </p:pic>
    </p:spTree>
    <p:extLst>
      <p:ext uri="{BB962C8B-B14F-4D97-AF65-F5344CB8AC3E}">
        <p14:creationId xmlns:p14="http://schemas.microsoft.com/office/powerpoint/2010/main" val="307555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273"/>
            <a:ext cx="3842951" cy="7109639"/>
          </a:xfrm>
          <a:prstGeom prst="rect">
            <a:avLst/>
          </a:prstGeom>
        </p:spPr>
        <p:txBody>
          <a:bodyPr wrap="square">
            <a:spAutoFit/>
          </a:bodyPr>
          <a:lstStyle/>
          <a:p>
            <a:r>
              <a:rPr lang="en-GB" sz="2400" dirty="0">
                <a:latin typeface="Arial" panose="020B0604020202020204" pitchFamily="34" charset="0"/>
              </a:rPr>
              <a:t>Flesh and blood</a:t>
            </a:r>
          </a:p>
          <a:p>
            <a:r>
              <a:rPr lang="en-GB" sz="2400" dirty="0">
                <a:latin typeface="Arial" panose="020B0604020202020204" pitchFamily="34" charset="0"/>
              </a:rPr>
              <a:t>Blood is thicker </a:t>
            </a:r>
            <a:r>
              <a:rPr lang="en-GB" sz="2400" dirty="0" smtClean="0">
                <a:latin typeface="Arial" panose="020B0604020202020204" pitchFamily="34" charset="0"/>
              </a:rPr>
              <a:t>than water</a:t>
            </a:r>
            <a:endParaRPr lang="en-GB" sz="2400" dirty="0">
              <a:latin typeface="Arial" panose="020B0604020202020204" pitchFamily="34" charset="0"/>
            </a:endParaRPr>
          </a:p>
          <a:p>
            <a:r>
              <a:rPr lang="en-GB" sz="2400" dirty="0">
                <a:latin typeface="Arial" panose="020B0604020202020204" pitchFamily="34" charset="0"/>
              </a:rPr>
              <a:t>Get along with</a:t>
            </a:r>
          </a:p>
          <a:p>
            <a:r>
              <a:rPr lang="en-GB" sz="2400" dirty="0">
                <a:latin typeface="Arial" panose="020B0604020202020204" pitchFamily="34" charset="0"/>
              </a:rPr>
              <a:t>Rely on/ depend on</a:t>
            </a:r>
          </a:p>
          <a:p>
            <a:r>
              <a:rPr lang="en-GB" sz="2400" dirty="0">
                <a:latin typeface="Arial" panose="020B0604020202020204" pitchFamily="34" charset="0"/>
              </a:rPr>
              <a:t>Raise/ bring up</a:t>
            </a:r>
          </a:p>
          <a:p>
            <a:r>
              <a:rPr lang="en-GB" sz="2400" dirty="0">
                <a:latin typeface="Arial" panose="020B0604020202020204" pitchFamily="34" charset="0"/>
              </a:rPr>
              <a:t>To be close</a:t>
            </a:r>
          </a:p>
          <a:p>
            <a:r>
              <a:rPr lang="en-GB" sz="2400" dirty="0">
                <a:latin typeface="Arial" panose="020B0604020202020204" pitchFamily="34" charset="0"/>
              </a:rPr>
              <a:t>Get together</a:t>
            </a:r>
          </a:p>
          <a:p>
            <a:r>
              <a:rPr lang="en-GB" sz="2400" dirty="0">
                <a:latin typeface="Arial" panose="020B0604020202020204" pitchFamily="34" charset="0"/>
              </a:rPr>
              <a:t>Have things in common</a:t>
            </a:r>
          </a:p>
          <a:p>
            <a:r>
              <a:rPr lang="en-GB" sz="2400" dirty="0">
                <a:latin typeface="Arial" panose="020B0604020202020204" pitchFamily="34" charset="0"/>
              </a:rPr>
              <a:t>Family trait</a:t>
            </a:r>
          </a:p>
          <a:p>
            <a:r>
              <a:rPr lang="en-GB" sz="2400" dirty="0">
                <a:latin typeface="Arial" panose="020B0604020202020204" pitchFamily="34" charset="0"/>
              </a:rPr>
              <a:t>Resemble</a:t>
            </a:r>
          </a:p>
          <a:p>
            <a:r>
              <a:rPr lang="en-GB" sz="2400" dirty="0">
                <a:latin typeface="Arial" panose="020B0604020202020204" pitchFamily="34" charset="0"/>
              </a:rPr>
              <a:t>Run in the family</a:t>
            </a:r>
          </a:p>
          <a:p>
            <a:r>
              <a:rPr lang="en-GB" sz="2400" dirty="0">
                <a:latin typeface="Arial" panose="020B0604020202020204" pitchFamily="34" charset="0"/>
              </a:rPr>
              <a:t>In-laws</a:t>
            </a:r>
          </a:p>
          <a:p>
            <a:r>
              <a:rPr lang="en-GB" sz="2400" dirty="0">
                <a:latin typeface="Arial" panose="020B0604020202020204" pitchFamily="34" charset="0"/>
              </a:rPr>
              <a:t>Close-knit family</a:t>
            </a:r>
          </a:p>
          <a:p>
            <a:r>
              <a:rPr lang="en-GB" sz="2400" dirty="0">
                <a:latin typeface="Arial" panose="020B0604020202020204" pitchFamily="34" charset="0"/>
              </a:rPr>
              <a:t>Extended family</a:t>
            </a:r>
          </a:p>
          <a:p>
            <a:r>
              <a:rPr lang="en-GB" sz="2400" dirty="0">
                <a:latin typeface="Arial" panose="020B0604020202020204" pitchFamily="34" charset="0"/>
              </a:rPr>
              <a:t>Nuclear family</a:t>
            </a:r>
          </a:p>
          <a:p>
            <a:r>
              <a:rPr lang="en-GB" sz="2400" dirty="0" smtClean="0">
                <a:latin typeface="Arial" panose="020B0604020202020204" pitchFamily="34" charset="0"/>
              </a:rPr>
              <a:t>Relatives</a:t>
            </a:r>
          </a:p>
          <a:p>
            <a:r>
              <a:rPr lang="en-GB" sz="2400" dirty="0" smtClean="0">
                <a:latin typeface="Arial" panose="020B0604020202020204" pitchFamily="34" charset="0"/>
              </a:rPr>
              <a:t>Descendant</a:t>
            </a:r>
            <a:endParaRPr lang="en-GB" sz="2400" dirty="0">
              <a:latin typeface="Arial" panose="020B0604020202020204" pitchFamily="34" charset="0"/>
            </a:endParaRPr>
          </a:p>
          <a:p>
            <a:endParaRPr lang="en-GB" sz="2400" dirty="0">
              <a:latin typeface="Arial" panose="020B0604020202020204" pitchFamily="34" charset="0"/>
            </a:endParaRPr>
          </a:p>
          <a:p>
            <a:endParaRPr lang="en-GB" sz="2400" dirty="0">
              <a:latin typeface="Arial" panose="020B0604020202020204" pitchFamily="34" charset="0"/>
            </a:endParaRPr>
          </a:p>
        </p:txBody>
      </p:sp>
      <p:sp>
        <p:nvSpPr>
          <p:cNvPr id="3" name="Rectangle 2"/>
          <p:cNvSpPr/>
          <p:nvPr/>
        </p:nvSpPr>
        <p:spPr>
          <a:xfrm>
            <a:off x="6099732" y="-40273"/>
            <a:ext cx="3638550" cy="6524863"/>
          </a:xfrm>
          <a:prstGeom prst="rect">
            <a:avLst/>
          </a:prstGeom>
        </p:spPr>
        <p:txBody>
          <a:bodyPr wrap="square">
            <a:spAutoFit/>
          </a:bodyPr>
          <a:lstStyle/>
          <a:p>
            <a:r>
              <a:rPr lang="en-GB" sz="2200" dirty="0">
                <a:latin typeface="Arial" panose="020B0604020202020204" pitchFamily="34" charset="0"/>
              </a:rPr>
              <a:t>Childhood</a:t>
            </a:r>
          </a:p>
          <a:p>
            <a:r>
              <a:rPr lang="en-GB" sz="2200" dirty="0">
                <a:latin typeface="Arial" panose="020B0604020202020204" pitchFamily="34" charset="0"/>
              </a:rPr>
              <a:t>Parenthood</a:t>
            </a:r>
          </a:p>
          <a:p>
            <a:r>
              <a:rPr lang="en-GB" sz="2200" dirty="0">
                <a:latin typeface="Arial" panose="020B0604020202020204" pitchFamily="34" charset="0"/>
              </a:rPr>
              <a:t>Foster family</a:t>
            </a:r>
          </a:p>
          <a:p>
            <a:r>
              <a:rPr lang="en-GB" sz="2200" dirty="0">
                <a:latin typeface="Arial" panose="020B0604020202020204" pitchFamily="34" charset="0"/>
              </a:rPr>
              <a:t>Overprotective</a:t>
            </a:r>
          </a:p>
          <a:p>
            <a:r>
              <a:rPr lang="en-GB" sz="2200" dirty="0">
                <a:latin typeface="Arial" panose="020B0604020202020204" pitchFamily="34" charset="0"/>
              </a:rPr>
              <a:t>Quality time</a:t>
            </a:r>
          </a:p>
          <a:p>
            <a:r>
              <a:rPr lang="en-GB" sz="2200" dirty="0">
                <a:latin typeface="Arial" panose="020B0604020202020204" pitchFamily="34" charset="0"/>
              </a:rPr>
              <a:t>Neglected</a:t>
            </a:r>
          </a:p>
          <a:p>
            <a:r>
              <a:rPr lang="en-GB" sz="2200" dirty="0">
                <a:latin typeface="Arial" panose="020B0604020202020204" pitchFamily="34" charset="0"/>
              </a:rPr>
              <a:t>Tie/ bond</a:t>
            </a:r>
          </a:p>
          <a:p>
            <a:r>
              <a:rPr lang="en-GB" sz="2200" dirty="0">
                <a:latin typeface="Arial" panose="020B0604020202020204" pitchFamily="34" charset="0"/>
              </a:rPr>
              <a:t>Juvenile delinquency</a:t>
            </a:r>
          </a:p>
          <a:p>
            <a:r>
              <a:rPr lang="en-GB" sz="2200" dirty="0">
                <a:latin typeface="Arial" panose="020B0604020202020204" pitchFamily="34" charset="0"/>
              </a:rPr>
              <a:t>To play truant</a:t>
            </a:r>
          </a:p>
          <a:p>
            <a:r>
              <a:rPr lang="en-GB" sz="2200" dirty="0">
                <a:latin typeface="Arial" panose="020B0604020202020204" pitchFamily="34" charset="0"/>
              </a:rPr>
              <a:t>Forefathers</a:t>
            </a:r>
          </a:p>
          <a:p>
            <a:r>
              <a:rPr lang="en-GB" sz="2200" dirty="0">
                <a:latin typeface="Arial" panose="020B0604020202020204" pitchFamily="34" charset="0"/>
              </a:rPr>
              <a:t>Half-brother</a:t>
            </a:r>
          </a:p>
          <a:p>
            <a:r>
              <a:rPr lang="en-GB" sz="2200" dirty="0">
                <a:latin typeface="Arial" panose="020B0604020202020204" pitchFamily="34" charset="0"/>
              </a:rPr>
              <a:t>Single parent</a:t>
            </a:r>
          </a:p>
          <a:p>
            <a:r>
              <a:rPr lang="en-GB" sz="2200" dirty="0">
                <a:latin typeface="Arial" panose="020B0604020202020204" pitchFamily="34" charset="0"/>
              </a:rPr>
              <a:t>Adoption</a:t>
            </a:r>
          </a:p>
          <a:p>
            <a:r>
              <a:rPr lang="en-GB" sz="2200" dirty="0">
                <a:latin typeface="Arial" panose="020B0604020202020204" pitchFamily="34" charset="0"/>
              </a:rPr>
              <a:t>Family tree</a:t>
            </a:r>
          </a:p>
          <a:p>
            <a:r>
              <a:rPr lang="en-GB" sz="2200" dirty="0">
                <a:latin typeface="Arial" panose="020B0604020202020204" pitchFamily="34" charset="0"/>
              </a:rPr>
              <a:t>Heir</a:t>
            </a:r>
          </a:p>
          <a:p>
            <a:r>
              <a:rPr lang="en-GB" sz="2200" dirty="0">
                <a:latin typeface="Arial" panose="020B0604020202020204" pitchFamily="34" charset="0"/>
              </a:rPr>
              <a:t>Inherit</a:t>
            </a:r>
          </a:p>
          <a:p>
            <a:r>
              <a:rPr lang="en-GB" sz="2200" dirty="0" smtClean="0">
                <a:latin typeface="Arial" panose="020B0604020202020204" pitchFamily="34" charset="0"/>
              </a:rPr>
              <a:t>Admire</a:t>
            </a:r>
          </a:p>
          <a:p>
            <a:r>
              <a:rPr lang="en-GB" sz="2200" dirty="0" smtClean="0">
                <a:latin typeface="Arial" panose="020B0604020202020204" pitchFamily="34" charset="0"/>
              </a:rPr>
              <a:t>Fraternal</a:t>
            </a:r>
          </a:p>
          <a:p>
            <a:r>
              <a:rPr lang="en-GB" sz="2200" dirty="0">
                <a:latin typeface="Arial" panose="020B0604020202020204" pitchFamily="34" charset="0"/>
              </a:rPr>
              <a:t>M</a:t>
            </a:r>
            <a:r>
              <a:rPr lang="en-GB" sz="2200" dirty="0" smtClean="0">
                <a:latin typeface="Arial" panose="020B0604020202020204" pitchFamily="34" charset="0"/>
              </a:rPr>
              <a:t>aternal</a:t>
            </a:r>
            <a:endParaRPr lang="en-GB" sz="2200" dirty="0">
              <a:latin typeface="Arial" panose="020B0604020202020204" pitchFamily="34" charset="0"/>
            </a:endParaRPr>
          </a:p>
        </p:txBody>
      </p:sp>
    </p:spTree>
    <p:extLst>
      <p:ext uri="{BB962C8B-B14F-4D97-AF65-F5344CB8AC3E}">
        <p14:creationId xmlns:p14="http://schemas.microsoft.com/office/powerpoint/2010/main" val="26669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7474" y="2843212"/>
            <a:ext cx="6229351" cy="830997"/>
          </a:xfrm>
          <a:prstGeom prst="rect">
            <a:avLst/>
          </a:prstGeom>
          <a:noFill/>
        </p:spPr>
        <p:txBody>
          <a:bodyPr wrap="square" rtlCol="0">
            <a:spAutoFit/>
          </a:bodyPr>
          <a:lstStyle/>
          <a:p>
            <a:r>
              <a:rPr lang="en-US" sz="4800" dirty="0" smtClean="0"/>
              <a:t>Reading </a:t>
            </a:r>
            <a:r>
              <a:rPr lang="en-US" sz="4800" smtClean="0"/>
              <a:t>and Listening</a:t>
            </a:r>
            <a:endParaRPr lang="en-US" sz="4800" dirty="0"/>
          </a:p>
        </p:txBody>
      </p:sp>
    </p:spTree>
    <p:extLst>
      <p:ext uri="{BB962C8B-B14F-4D97-AF65-F5344CB8AC3E}">
        <p14:creationId xmlns:p14="http://schemas.microsoft.com/office/powerpoint/2010/main" val="158553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297" y="2533135"/>
            <a:ext cx="6697362" cy="1754326"/>
          </a:xfrm>
          <a:prstGeom prst="rect">
            <a:avLst/>
          </a:prstGeom>
          <a:noFill/>
        </p:spPr>
        <p:txBody>
          <a:bodyPr wrap="square" rtlCol="0">
            <a:spAutoFit/>
          </a:bodyPr>
          <a:lstStyle/>
          <a:p>
            <a:r>
              <a:rPr lang="en-US" sz="5400" dirty="0" smtClean="0"/>
              <a:t>True ,False, Not Given</a:t>
            </a:r>
          </a:p>
          <a:p>
            <a:r>
              <a:rPr lang="en-US" sz="5400" dirty="0" smtClean="0"/>
              <a:t>Yes ,No, Not Given </a:t>
            </a:r>
            <a:endParaRPr lang="en-US" sz="5400" dirty="0"/>
          </a:p>
        </p:txBody>
      </p:sp>
    </p:spTree>
    <p:extLst>
      <p:ext uri="{BB962C8B-B14F-4D97-AF65-F5344CB8AC3E}">
        <p14:creationId xmlns:p14="http://schemas.microsoft.com/office/powerpoint/2010/main" val="298881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9865"/>
            <a:ext cx="12192000" cy="5645456"/>
          </a:xfrm>
          <a:prstGeom prst="rect">
            <a:avLst/>
          </a:prstGeom>
        </p:spPr>
        <p:txBody>
          <a:bodyPr wrap="square">
            <a:spAutoFit/>
          </a:bodyPr>
          <a:lstStyle/>
          <a:p>
            <a:pPr fontAlgn="base">
              <a:lnSpc>
                <a:spcPct val="107000"/>
              </a:lnSpc>
              <a:spcAft>
                <a:spcPts val="900"/>
              </a:spcAft>
            </a:pP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1) </a:t>
            </a:r>
            <a:r>
              <a:rPr lang="en-US" sz="3600" cap="all" dirty="0">
                <a:solidFill>
                  <a:schemeClr val="tx2">
                    <a:lumMod val="25000"/>
                  </a:schemeClr>
                </a:solidFill>
                <a:highlight>
                  <a:srgbClr val="FF0000"/>
                </a:highlight>
                <a:latin typeface="Roboto Slab"/>
                <a:ea typeface="Times New Roman" panose="02020603050405020304" pitchFamily="18" charset="0"/>
                <a:cs typeface="Times New Roman" panose="02020603050405020304" pitchFamily="18" charset="0"/>
              </a:rPr>
              <a:t>INTERNATIONAL TRADE</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IS </a:t>
            </a:r>
            <a:r>
              <a:rPr lang="en-US" sz="3600" cap="all" dirty="0">
                <a:solidFill>
                  <a:schemeClr val="tx2">
                    <a:lumMod val="25000"/>
                  </a:schemeClr>
                </a:solidFill>
                <a:highlight>
                  <a:srgbClr val="00FF00"/>
                </a:highlight>
                <a:latin typeface="Roboto Slab"/>
                <a:ea typeface="Times New Roman" panose="02020603050405020304" pitchFamily="18" charset="0"/>
                <a:cs typeface="Times New Roman" panose="02020603050405020304" pitchFamily="18" charset="0"/>
              </a:rPr>
              <a:t>INCREASING</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AT A </a:t>
            </a:r>
            <a:r>
              <a:rPr lang="en-US" sz="3600" cap="all" dirty="0">
                <a:solidFill>
                  <a:schemeClr val="tx2">
                    <a:lumMod val="25000"/>
                  </a:schemeClr>
                </a:solidFill>
                <a:highlight>
                  <a:srgbClr val="FFFF00"/>
                </a:highlight>
                <a:latin typeface="Roboto Slab"/>
                <a:ea typeface="Times New Roman" panose="02020603050405020304" pitchFamily="18" charset="0"/>
                <a:cs typeface="Times New Roman" panose="02020603050405020304" pitchFamily="18" charset="0"/>
              </a:rPr>
              <a:t>GREATER RATE</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THAN </a:t>
            </a:r>
            <a:r>
              <a:rPr lang="en-US" sz="3600" cap="all" dirty="0">
                <a:solidFill>
                  <a:schemeClr val="tx2">
                    <a:lumMod val="25000"/>
                  </a:schemeClr>
                </a:solidFill>
                <a:highlight>
                  <a:srgbClr val="FF00FF"/>
                </a:highlight>
                <a:latin typeface="Roboto Slab"/>
                <a:ea typeface="Times New Roman" panose="02020603050405020304" pitchFamily="18" charset="0"/>
                <a:cs typeface="Times New Roman" panose="02020603050405020304" pitchFamily="18" charset="0"/>
              </a:rPr>
              <a:t>THE WORLD ECONOMY</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a:t>
            </a:r>
            <a:endParaRPr lang="en-US" sz="3600" dirty="0">
              <a:solidFill>
                <a:schemeClr val="tx2">
                  <a:lumMod val="25000"/>
                </a:schemeClr>
              </a:solidFill>
              <a:latin typeface="Calibri" panose="020F0502020204030204" pitchFamily="34" charset="0"/>
              <a:ea typeface="Calibri" panose="020F0502020204030204" pitchFamily="34" charset="0"/>
              <a:cs typeface="Vrinda"/>
            </a:endParaRPr>
          </a:p>
          <a:p>
            <a:pPr>
              <a:lnSpc>
                <a:spcPct val="107000"/>
              </a:lnSpc>
              <a:spcAft>
                <a:spcPts val="800"/>
              </a:spcAft>
            </a:pP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Keywords: International trade ,world economy, rate</a:t>
            </a:r>
            <a:b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b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FF0000"/>
                </a:highlight>
                <a:latin typeface="Raleway"/>
                <a:ea typeface="Times New Roman" panose="02020603050405020304" pitchFamily="18" charset="0"/>
                <a:cs typeface="Times New Roman" panose="02020603050405020304" pitchFamily="18" charset="0"/>
              </a:rPr>
              <a:t>International trade</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is </a:t>
            </a:r>
            <a:r>
              <a:rPr lang="en-US" sz="3600" dirty="0">
                <a:solidFill>
                  <a:schemeClr val="tx2">
                    <a:lumMod val="25000"/>
                  </a:schemeClr>
                </a:solidFill>
                <a:highlight>
                  <a:srgbClr val="00FF00"/>
                </a:highlight>
                <a:latin typeface="Raleway"/>
                <a:ea typeface="Times New Roman" panose="02020603050405020304" pitchFamily="18" charset="0"/>
                <a:cs typeface="Times New Roman" panose="02020603050405020304" pitchFamily="18" charset="0"/>
              </a:rPr>
              <a:t>growing</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 </a:t>
            </a:r>
            <a:r>
              <a:rPr lang="en-US" sz="3600" dirty="0">
                <a:solidFill>
                  <a:schemeClr val="tx2">
                    <a:lumMod val="25000"/>
                  </a:schemeClr>
                </a:solidFill>
                <a:highlight>
                  <a:srgbClr val="FFFF00"/>
                </a:highlight>
                <a:latin typeface="Raleway"/>
                <a:ea typeface="Times New Roman" panose="02020603050405020304" pitchFamily="18" charset="0"/>
                <a:cs typeface="Times New Roman" panose="02020603050405020304" pitchFamily="18" charset="0"/>
              </a:rPr>
              <a:t>startling pace</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00FFFF"/>
                </a:highlight>
                <a:latin typeface="Raleway"/>
                <a:ea typeface="Times New Roman" panose="02020603050405020304" pitchFamily="18" charset="0"/>
                <a:cs typeface="Times New Roman" panose="02020603050405020304" pitchFamily="18" charset="0"/>
              </a:rPr>
              <a:t>While</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FF00FF"/>
                </a:highlight>
                <a:latin typeface="Raleway"/>
                <a:ea typeface="Times New Roman" panose="02020603050405020304" pitchFamily="18" charset="0"/>
                <a:cs typeface="Times New Roman" panose="02020603050405020304" pitchFamily="18" charset="0"/>
              </a:rPr>
              <a:t>the global economy</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has been expanding at a bit over 3% a year, the volume of </a:t>
            </a:r>
            <a:r>
              <a:rPr lang="en-US" sz="3600" dirty="0">
                <a:solidFill>
                  <a:schemeClr val="tx2">
                    <a:lumMod val="25000"/>
                  </a:schemeClr>
                </a:solidFill>
                <a:highlight>
                  <a:srgbClr val="FF0000"/>
                </a:highlight>
                <a:latin typeface="Raleway"/>
                <a:ea typeface="Times New Roman" panose="02020603050405020304" pitchFamily="18" charset="0"/>
                <a:cs typeface="Times New Roman" panose="02020603050405020304" pitchFamily="18" charset="0"/>
              </a:rPr>
              <a:t>trade</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has been </a:t>
            </a:r>
            <a:r>
              <a:rPr lang="en-US" sz="3600" dirty="0">
                <a:solidFill>
                  <a:schemeClr val="tx2">
                    <a:lumMod val="25000"/>
                  </a:schemeClr>
                </a:solidFill>
                <a:highlight>
                  <a:srgbClr val="00FF00"/>
                </a:highlight>
                <a:latin typeface="Raleway"/>
                <a:ea typeface="Times New Roman" panose="02020603050405020304" pitchFamily="18" charset="0"/>
                <a:cs typeface="Times New Roman" panose="02020603050405020304" pitchFamily="18" charset="0"/>
              </a:rPr>
              <a:t>rising</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 </a:t>
            </a:r>
            <a:r>
              <a:rPr lang="en-US" sz="3600" dirty="0">
                <a:solidFill>
                  <a:schemeClr val="tx2">
                    <a:lumMod val="25000"/>
                  </a:schemeClr>
                </a:solidFill>
                <a:highlight>
                  <a:srgbClr val="FFFF00"/>
                </a:highlight>
                <a:latin typeface="Raleway"/>
                <a:ea typeface="Times New Roman" panose="02020603050405020304" pitchFamily="18" charset="0"/>
                <a:cs typeface="Times New Roman" panose="02020603050405020304" pitchFamily="18" charset="0"/>
              </a:rPr>
              <a:t>compound annual rate</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of about twice that.” </a:t>
            </a:r>
            <a:endParaRPr lang="en-US" sz="3600" dirty="0" smtClean="0">
              <a:solidFill>
                <a:schemeClr val="tx2">
                  <a:lumMod val="25000"/>
                </a:schemeClr>
              </a:solidFill>
              <a:latin typeface="Raleway"/>
              <a:ea typeface="Times New Roman" panose="02020603050405020304" pitchFamily="18" charset="0"/>
              <a:cs typeface="Times New Roman" panose="02020603050405020304" pitchFamily="18" charset="0"/>
            </a:endParaRPr>
          </a:p>
          <a:p>
            <a:pPr>
              <a:lnSpc>
                <a:spcPct val="107000"/>
              </a:lnSpc>
              <a:spcAft>
                <a:spcPts val="800"/>
              </a:spcAft>
            </a:pPr>
            <a:r>
              <a:rPr lang="en-US" sz="3600" dirty="0" smtClean="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the world economy = the global economy</a:t>
            </a:r>
            <a:b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b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to increase = to expand = to rise</a:t>
            </a:r>
            <a:endParaRPr lang="en-US" sz="3600" dirty="0">
              <a:solidFill>
                <a:schemeClr val="tx2">
                  <a:lumMod val="25000"/>
                </a:schemeClr>
              </a:solidFill>
              <a:effectLst/>
              <a:latin typeface="Calibri" panose="020F0502020204030204" pitchFamily="34" charset="0"/>
              <a:ea typeface="Calibri" panose="020F0502020204030204" pitchFamily="34" charset="0"/>
              <a:cs typeface="Vrinda"/>
            </a:endParaRPr>
          </a:p>
        </p:txBody>
      </p:sp>
    </p:spTree>
    <p:extLst>
      <p:ext uri="{BB962C8B-B14F-4D97-AF65-F5344CB8AC3E}">
        <p14:creationId xmlns:p14="http://schemas.microsoft.com/office/powerpoint/2010/main" val="384393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6" y="853798"/>
            <a:ext cx="8929687" cy="4950073"/>
          </a:xfrm>
          <a:prstGeom prst="rect">
            <a:avLst/>
          </a:prstGeom>
        </p:spPr>
        <p:txBody>
          <a:bodyPr wrap="square">
            <a:spAutoFit/>
          </a:bodyPr>
          <a:lstStyle/>
          <a:p>
            <a:pPr fontAlgn="base">
              <a:lnSpc>
                <a:spcPct val="107000"/>
              </a:lnSpc>
              <a:spcAft>
                <a:spcPts val="900"/>
              </a:spcAft>
            </a:pP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2)  </a:t>
            </a:r>
            <a:r>
              <a:rPr lang="en-US" sz="3600" cap="all" dirty="0">
                <a:solidFill>
                  <a:schemeClr val="tx2">
                    <a:lumMod val="25000"/>
                  </a:schemeClr>
                </a:solidFill>
                <a:highlight>
                  <a:srgbClr val="00FF00"/>
                </a:highlight>
                <a:latin typeface="Roboto Slab"/>
                <a:ea typeface="Times New Roman" panose="02020603050405020304" pitchFamily="18" charset="0"/>
                <a:cs typeface="Times New Roman" panose="02020603050405020304" pitchFamily="18" charset="0"/>
              </a:rPr>
              <a:t>MOST COUNTRIES</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a:t>
            </a:r>
            <a:r>
              <a:rPr lang="en-US" sz="3600" cap="all" dirty="0">
                <a:solidFill>
                  <a:schemeClr val="tx2">
                    <a:lumMod val="25000"/>
                  </a:schemeClr>
                </a:solidFill>
                <a:highlight>
                  <a:srgbClr val="00FFFF"/>
                </a:highlight>
                <a:latin typeface="Roboto Slab"/>
                <a:ea typeface="Times New Roman" panose="02020603050405020304" pitchFamily="18" charset="0"/>
                <a:cs typeface="Times New Roman" panose="02020603050405020304" pitchFamily="18" charset="0"/>
              </a:rPr>
              <a:t>CONTINUE</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a:t>
            </a:r>
            <a:r>
              <a:rPr lang="en-US" sz="3600" cap="all" dirty="0">
                <a:solidFill>
                  <a:schemeClr val="tx2">
                    <a:lumMod val="25000"/>
                  </a:schemeClr>
                </a:solidFill>
                <a:highlight>
                  <a:srgbClr val="FF00FF"/>
                </a:highlight>
                <a:latin typeface="Roboto Slab"/>
                <a:ea typeface="Times New Roman" panose="02020603050405020304" pitchFamily="18" charset="0"/>
                <a:cs typeface="Times New Roman" panose="02020603050405020304" pitchFamily="18" charset="0"/>
              </a:rPr>
              <a:t>TO PREFER TO TRADE</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 WITH </a:t>
            </a:r>
            <a:r>
              <a:rPr lang="en-US" sz="3600" cap="all" dirty="0">
                <a:solidFill>
                  <a:schemeClr val="tx2">
                    <a:lumMod val="25000"/>
                  </a:schemeClr>
                </a:solidFill>
                <a:highlight>
                  <a:srgbClr val="FF0000"/>
                </a:highlight>
                <a:latin typeface="Roboto Slab"/>
                <a:ea typeface="Times New Roman" panose="02020603050405020304" pitchFamily="18" charset="0"/>
                <a:cs typeface="Times New Roman" panose="02020603050405020304" pitchFamily="18" charset="0"/>
              </a:rPr>
              <a:t>THEIR NEARBY NATIONS</a:t>
            </a:r>
            <a:r>
              <a:rPr lang="en-US" sz="3600" cap="all" dirty="0">
                <a:solidFill>
                  <a:schemeClr val="tx2">
                    <a:lumMod val="25000"/>
                  </a:schemeClr>
                </a:solidFill>
                <a:latin typeface="Roboto Slab"/>
                <a:ea typeface="Times New Roman" panose="02020603050405020304" pitchFamily="18" charset="0"/>
                <a:cs typeface="Times New Roman" panose="02020603050405020304" pitchFamily="18" charset="0"/>
              </a:rPr>
              <a:t>.</a:t>
            </a:r>
            <a:endParaRPr lang="en-US" sz="3600" dirty="0">
              <a:solidFill>
                <a:schemeClr val="tx2">
                  <a:lumMod val="25000"/>
                </a:schemeClr>
              </a:solidFill>
              <a:latin typeface="Calibri" panose="020F0502020204030204" pitchFamily="34" charset="0"/>
              <a:ea typeface="Calibri" panose="020F0502020204030204" pitchFamily="34" charset="0"/>
              <a:cs typeface="Vrinda"/>
            </a:endParaRPr>
          </a:p>
          <a:p>
            <a:pPr>
              <a:lnSpc>
                <a:spcPct val="107000"/>
              </a:lnSpc>
              <a:spcAft>
                <a:spcPts val="800"/>
              </a:spcAft>
            </a:pP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Keywords: countries, nearby nations</a:t>
            </a:r>
            <a:b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b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00FF00"/>
                </a:highlight>
                <a:latin typeface="Raleway"/>
                <a:ea typeface="Times New Roman" panose="02020603050405020304" pitchFamily="18" charset="0"/>
                <a:cs typeface="Times New Roman" panose="02020603050405020304" pitchFamily="18" charset="0"/>
              </a:rPr>
              <a:t>Countries</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00FFFF"/>
                </a:highlight>
                <a:latin typeface="Raleway"/>
                <a:ea typeface="Times New Roman" panose="02020603050405020304" pitchFamily="18" charset="0"/>
                <a:cs typeface="Times New Roman" panose="02020603050405020304" pitchFamily="18" charset="0"/>
              </a:rPr>
              <a:t>still</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t>
            </a:r>
            <a:r>
              <a:rPr lang="en-US" sz="3600" dirty="0">
                <a:solidFill>
                  <a:schemeClr val="tx2">
                    <a:lumMod val="25000"/>
                  </a:schemeClr>
                </a:solidFill>
                <a:highlight>
                  <a:srgbClr val="FF00FF"/>
                </a:highlight>
                <a:latin typeface="Raleway"/>
                <a:ea typeface="Times New Roman" panose="02020603050405020304" pitchFamily="18" charset="0"/>
                <a:cs typeface="Times New Roman" panose="02020603050405020304" pitchFamily="18" charset="0"/>
              </a:rPr>
              <a:t>trade   disproportionately</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with   </a:t>
            </a:r>
            <a:r>
              <a:rPr lang="en-US" sz="3600" dirty="0">
                <a:solidFill>
                  <a:schemeClr val="tx2">
                    <a:lumMod val="25000"/>
                  </a:schemeClr>
                </a:solidFill>
                <a:highlight>
                  <a:srgbClr val="FF0000"/>
                </a:highlight>
                <a:latin typeface="Raleway"/>
                <a:ea typeface="Times New Roman" panose="02020603050405020304" pitchFamily="18" charset="0"/>
                <a:cs typeface="Times New Roman" panose="02020603050405020304" pitchFamily="18" charset="0"/>
              </a:rPr>
              <a:t>their   geographic </a:t>
            </a:r>
            <a:r>
              <a:rPr lang="en-US" sz="3600" dirty="0" err="1">
                <a:solidFill>
                  <a:schemeClr val="tx2">
                    <a:lumMod val="25000"/>
                  </a:schemeClr>
                </a:solidFill>
                <a:highlight>
                  <a:srgbClr val="FF0000"/>
                </a:highlight>
                <a:latin typeface="Raleway"/>
                <a:ea typeface="Times New Roman" panose="02020603050405020304" pitchFamily="18" charset="0"/>
                <a:cs typeface="Times New Roman" panose="02020603050405020304" pitchFamily="18" charset="0"/>
              </a:rPr>
              <a:t>neighbours</a:t>
            </a:r>
            <a:r>
              <a:rPr lang="en-US" sz="3600" dirty="0" smtClean="0">
                <a:solidFill>
                  <a:schemeClr val="tx2">
                    <a:lumMod val="25000"/>
                  </a:schemeClr>
                </a:solidFill>
                <a:latin typeface="Raleway"/>
                <a:ea typeface="Times New Roman" panose="02020603050405020304" pitchFamily="18" charset="0"/>
                <a:cs typeface="Times New Roman" panose="02020603050405020304" pitchFamily="18" charset="0"/>
              </a:rPr>
              <a:t>.”</a:t>
            </a: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a:r>
            <a:b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br>
            <a:r>
              <a:rPr lang="en-US" sz="3600" dirty="0">
                <a:solidFill>
                  <a:schemeClr val="tx2">
                    <a:lumMod val="25000"/>
                  </a:schemeClr>
                </a:solidFill>
                <a:latin typeface="Raleway"/>
                <a:ea typeface="Times New Roman" panose="02020603050405020304" pitchFamily="18" charset="0"/>
                <a:cs typeface="Times New Roman" panose="02020603050405020304" pitchFamily="18" charset="0"/>
              </a:rPr>
              <a:t>+ nearby nations = geographic </a:t>
            </a:r>
            <a:r>
              <a:rPr lang="en-US" sz="3600" dirty="0" err="1">
                <a:solidFill>
                  <a:schemeClr val="tx2">
                    <a:lumMod val="25000"/>
                  </a:schemeClr>
                </a:solidFill>
                <a:latin typeface="Raleway"/>
                <a:ea typeface="Times New Roman" panose="02020603050405020304" pitchFamily="18" charset="0"/>
                <a:cs typeface="Times New Roman" panose="02020603050405020304" pitchFamily="18" charset="0"/>
              </a:rPr>
              <a:t>neighbours</a:t>
            </a:r>
            <a:endParaRPr lang="en-US" sz="3600" dirty="0">
              <a:solidFill>
                <a:schemeClr val="tx2">
                  <a:lumMod val="25000"/>
                </a:schemeClr>
              </a:solidFill>
              <a:effectLst/>
              <a:latin typeface="Calibri" panose="020F0502020204030204" pitchFamily="34" charset="0"/>
              <a:ea typeface="Calibri" panose="020F0502020204030204" pitchFamily="34" charset="0"/>
              <a:cs typeface="Vrinda"/>
            </a:endParaRPr>
          </a:p>
        </p:txBody>
      </p:sp>
    </p:spTree>
    <p:extLst>
      <p:ext uri="{BB962C8B-B14F-4D97-AF65-F5344CB8AC3E}">
        <p14:creationId xmlns:p14="http://schemas.microsoft.com/office/powerpoint/2010/main" val="197946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5" y="1245037"/>
            <a:ext cx="9001125" cy="5216813"/>
          </a:xfrm>
          <a:prstGeom prst="rect">
            <a:avLst/>
          </a:prstGeom>
        </p:spPr>
        <p:txBody>
          <a:bodyPr wrap="square">
            <a:spAutoFit/>
          </a:bodyPr>
          <a:lstStyle/>
          <a:p>
            <a:pPr fontAlgn="base">
              <a:spcAft>
                <a:spcPts val="900"/>
              </a:spcAft>
            </a:pPr>
            <a:r>
              <a:rPr lang="en-US" sz="3200" cap="all" dirty="0">
                <a:solidFill>
                  <a:srgbClr val="222222"/>
                </a:solidFill>
                <a:latin typeface="Roboto Slab"/>
                <a:ea typeface="Times New Roman" panose="02020603050405020304" pitchFamily="18" charset="0"/>
              </a:rPr>
              <a:t>3) </a:t>
            </a:r>
            <a:r>
              <a:rPr lang="en-US" sz="3200" cap="all" dirty="0">
                <a:solidFill>
                  <a:srgbClr val="222222"/>
                </a:solidFill>
                <a:highlight>
                  <a:srgbClr val="00FF00"/>
                </a:highlight>
                <a:latin typeface="Roboto Slab"/>
                <a:ea typeface="Times New Roman" panose="02020603050405020304" pitchFamily="18" charset="0"/>
              </a:rPr>
              <a:t>EFFICIENT CITIES</a:t>
            </a:r>
            <a:r>
              <a:rPr lang="en-US" sz="3200" cap="all" dirty="0">
                <a:solidFill>
                  <a:srgbClr val="222222"/>
                </a:solidFill>
                <a:latin typeface="Roboto Slab"/>
                <a:ea typeface="Times New Roman" panose="02020603050405020304" pitchFamily="18" charset="0"/>
              </a:rPr>
              <a:t> </a:t>
            </a:r>
            <a:r>
              <a:rPr lang="en-US" sz="3200" cap="all" dirty="0">
                <a:solidFill>
                  <a:srgbClr val="222222"/>
                </a:solidFill>
                <a:highlight>
                  <a:srgbClr val="FFFF00"/>
                </a:highlight>
                <a:latin typeface="Roboto Slab"/>
                <a:ea typeface="Times New Roman" panose="02020603050405020304" pitchFamily="18" charset="0"/>
              </a:rPr>
              <a:t>CAN IMPROVE THE QUALITY OF LIFE FOR THEIR INHABITANTS.</a:t>
            </a:r>
            <a:endParaRPr lang="en-US" sz="3200" b="1" dirty="0">
              <a:latin typeface="Times New Roman" panose="02020603050405020304" pitchFamily="18" charset="0"/>
              <a:ea typeface="Times New Roman" panose="02020603050405020304" pitchFamily="18" charset="0"/>
            </a:endParaRPr>
          </a:p>
          <a:p>
            <a:pPr fontAlgn="base">
              <a:spcAft>
                <a:spcPts val="1500"/>
              </a:spcAft>
            </a:pPr>
            <a:r>
              <a:rPr lang="en-US" sz="3200" dirty="0">
                <a:solidFill>
                  <a:srgbClr val="444444"/>
                </a:solidFill>
                <a:latin typeface="Raleway"/>
                <a:ea typeface="Times New Roman" panose="02020603050405020304" pitchFamily="18" charset="0"/>
              </a:rPr>
              <a:t>Keywords: Efficient cities, quality of life</a:t>
            </a:r>
            <a:endParaRPr lang="en-US" sz="3200" dirty="0">
              <a:latin typeface="Times New Roman" panose="02020603050405020304" pitchFamily="18" charset="0"/>
              <a:ea typeface="Times New Roman" panose="02020603050405020304" pitchFamily="18" charset="0"/>
            </a:endParaRPr>
          </a:p>
          <a:p>
            <a:pPr fontAlgn="base">
              <a:spcAft>
                <a:spcPts val="1500"/>
              </a:spcAft>
            </a:pPr>
            <a:r>
              <a:rPr lang="en-US" sz="3200" dirty="0">
                <a:solidFill>
                  <a:srgbClr val="444444"/>
                </a:solidFill>
                <a:latin typeface="Raleway"/>
                <a:ea typeface="Times New Roman" panose="02020603050405020304" pitchFamily="18" charset="0"/>
              </a:rPr>
              <a:t> </a:t>
            </a:r>
            <a:r>
              <a:rPr lang="en-US" sz="3200" dirty="0" smtClean="0">
                <a:solidFill>
                  <a:srgbClr val="444444"/>
                </a:solidFill>
                <a:latin typeface="Raleway"/>
                <a:ea typeface="Times New Roman" panose="02020603050405020304" pitchFamily="18" charset="0"/>
              </a:rPr>
              <a:t> </a:t>
            </a:r>
            <a:r>
              <a:rPr lang="en-US" sz="3200" dirty="0">
                <a:solidFill>
                  <a:srgbClr val="444444"/>
                </a:solidFill>
                <a:latin typeface="Raleway"/>
                <a:ea typeface="Times New Roman" panose="02020603050405020304" pitchFamily="18" charset="0"/>
              </a:rPr>
              <a:t>“…these more </a:t>
            </a:r>
            <a:r>
              <a:rPr lang="en-US" sz="3200" dirty="0">
                <a:solidFill>
                  <a:srgbClr val="444444"/>
                </a:solidFill>
                <a:highlight>
                  <a:srgbClr val="00FF00"/>
                </a:highlight>
                <a:latin typeface="Raleway"/>
                <a:ea typeface="Times New Roman" panose="02020603050405020304" pitchFamily="18" charset="0"/>
              </a:rPr>
              <a:t>efficient cities</a:t>
            </a:r>
            <a:r>
              <a:rPr lang="en-US" sz="3200" dirty="0">
                <a:solidFill>
                  <a:srgbClr val="444444"/>
                </a:solidFill>
                <a:latin typeface="Raleway"/>
                <a:ea typeface="Times New Roman" panose="02020603050405020304" pitchFamily="18" charset="0"/>
              </a:rPr>
              <a:t> </a:t>
            </a:r>
            <a:r>
              <a:rPr lang="en-US" sz="3200" dirty="0">
                <a:solidFill>
                  <a:srgbClr val="444444"/>
                </a:solidFill>
                <a:highlight>
                  <a:srgbClr val="FFFF00"/>
                </a:highlight>
                <a:latin typeface="Raleway"/>
                <a:ea typeface="Times New Roman" panose="02020603050405020304" pitchFamily="18" charset="0"/>
              </a:rPr>
              <a:t>were able to put the difference into attracting industry and jobs or</a:t>
            </a:r>
            <a:r>
              <a:rPr lang="en-US" sz="3200" dirty="0">
                <a:solidFill>
                  <a:srgbClr val="444444"/>
                </a:solidFill>
                <a:latin typeface="Raleway"/>
                <a:ea typeface="Times New Roman" panose="02020603050405020304" pitchFamily="18" charset="0"/>
              </a:rPr>
              <a:t> </a:t>
            </a:r>
            <a:r>
              <a:rPr lang="en-US" sz="3200" dirty="0">
                <a:solidFill>
                  <a:srgbClr val="444444"/>
                </a:solidFill>
                <a:highlight>
                  <a:srgbClr val="FFFF00"/>
                </a:highlight>
                <a:latin typeface="Raleway"/>
                <a:ea typeface="Times New Roman" panose="02020603050405020304" pitchFamily="18" charset="0"/>
              </a:rPr>
              <a:t>creating a better place to live</a:t>
            </a:r>
            <a:r>
              <a:rPr lang="en-US" sz="3200" dirty="0" smtClean="0">
                <a:solidFill>
                  <a:srgbClr val="444444"/>
                </a:solidFill>
                <a:latin typeface="Raleway"/>
                <a:ea typeface="Times New Roman" panose="02020603050405020304" pitchFamily="18" charset="0"/>
              </a:rPr>
              <a:t>.”</a:t>
            </a:r>
          </a:p>
          <a:p>
            <a:pPr fontAlgn="base">
              <a:spcAft>
                <a:spcPts val="1500"/>
              </a:spcAft>
            </a:pPr>
            <a:endParaRPr lang="en-US" sz="3200" dirty="0">
              <a:solidFill>
                <a:srgbClr val="444444"/>
              </a:solidFill>
              <a:latin typeface="Raleway"/>
              <a:ea typeface="Times New Roman" panose="02020603050405020304" pitchFamily="18" charset="0"/>
            </a:endParaRPr>
          </a:p>
          <a:p>
            <a:pPr fontAlgn="base">
              <a:spcAft>
                <a:spcPts val="1500"/>
              </a:spcAft>
            </a:pPr>
            <a:r>
              <a:rPr lang="en-US" sz="3200" dirty="0" smtClean="0">
                <a:solidFill>
                  <a:srgbClr val="444444"/>
                </a:solidFill>
                <a:latin typeface="Raleway"/>
                <a:ea typeface="Times New Roman" panose="02020603050405020304" pitchFamily="18" charset="0"/>
              </a:rPr>
              <a:t> </a:t>
            </a:r>
            <a:r>
              <a:rPr lang="en-US" sz="3200" dirty="0">
                <a:solidFill>
                  <a:srgbClr val="444444"/>
                </a:solidFill>
                <a:latin typeface="Raleway"/>
                <a:ea typeface="Times New Roman" panose="02020603050405020304" pitchFamily="18" charset="0"/>
              </a:rPr>
              <a:t>improving the quality of life ~ creating a better place to live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76180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1407</TotalTime>
  <Words>1117</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Helvetica Neue</vt:lpstr>
      <vt:lpstr>Raleway</vt:lpstr>
      <vt:lpstr>Roboto Slab</vt:lpstr>
      <vt:lpstr>Times New Roman</vt:lpstr>
      <vt:lpstr>Vrinda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AL AMIN</dc:creator>
  <cp:lastModifiedBy>MD AL AMIN</cp:lastModifiedBy>
  <cp:revision>27</cp:revision>
  <dcterms:created xsi:type="dcterms:W3CDTF">2022-02-07T08:10:17Z</dcterms:created>
  <dcterms:modified xsi:type="dcterms:W3CDTF">2022-09-07T15:19:47Z</dcterms:modified>
</cp:coreProperties>
</file>